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58" r:id="rId4"/>
    <p:sldId id="301" r:id="rId5"/>
    <p:sldId id="302" r:id="rId6"/>
    <p:sldId id="261" r:id="rId7"/>
    <p:sldId id="268" r:id="rId8"/>
    <p:sldId id="269" r:id="rId9"/>
    <p:sldId id="262" r:id="rId10"/>
    <p:sldId id="303" r:id="rId11"/>
    <p:sldId id="304" r:id="rId12"/>
    <p:sldId id="305" r:id="rId13"/>
    <p:sldId id="306" r:id="rId14"/>
    <p:sldId id="307" r:id="rId15"/>
    <p:sldId id="308" r:id="rId16"/>
    <p:sldId id="263" r:id="rId17"/>
    <p:sldId id="286" r:id="rId18"/>
    <p:sldId id="287" r:id="rId19"/>
    <p:sldId id="288" r:id="rId20"/>
    <p:sldId id="289" r:id="rId21"/>
    <p:sldId id="290" r:id="rId22"/>
    <p:sldId id="293" r:id="rId23"/>
    <p:sldId id="264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 varScale="1">
        <p:scale>
          <a:sx n="72" d="100"/>
          <a:sy n="72" d="100"/>
        </p:scale>
        <p:origin x="54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1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7513" y="2074527"/>
            <a:ext cx="10200000" cy="4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56341" y="2132538"/>
            <a:ext cx="8830431" cy="191978"/>
            <a:chOff x="9656341" y="2132538"/>
            <a:chExt cx="8830431" cy="191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6341" y="2132538"/>
              <a:ext cx="8830431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8783" y="6609524"/>
            <a:ext cx="4820322" cy="4773565"/>
            <a:chOff x="14098783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8783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8516" y="1555907"/>
            <a:ext cx="8828571" cy="7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6" y="8123286"/>
            <a:ext cx="4577793" cy="517520"/>
            <a:chOff x="1839876" y="8123286"/>
            <a:chExt cx="4577793" cy="5175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5632" y="8108756"/>
              <a:ext cx="657143" cy="5809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9289" y="8079042"/>
              <a:ext cx="129523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6" y="8662171"/>
            <a:ext cx="8021759" cy="474394"/>
            <a:chOff x="1839876" y="8662171"/>
            <a:chExt cx="8021759" cy="4743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632" y="8617927"/>
              <a:ext cx="752381" cy="5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9289" y="8685980"/>
              <a:ext cx="5800000" cy="5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96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2"/>
          <p:cNvGrpSpPr/>
          <p:nvPr/>
        </p:nvGrpSpPr>
        <p:grpSpPr>
          <a:xfrm>
            <a:off x="-892168" y="-1943100"/>
            <a:ext cx="4153021" cy="4153021"/>
            <a:chOff x="6494576" y="2905544"/>
            <a:chExt cx="4153021" cy="4153021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grpSp>
        <p:nvGrpSpPr>
          <p:cNvPr id="31" name="그룹 1005"/>
          <p:cNvGrpSpPr/>
          <p:nvPr/>
        </p:nvGrpSpPr>
        <p:grpSpPr>
          <a:xfrm>
            <a:off x="1184343" y="2449067"/>
            <a:ext cx="10024081" cy="5595453"/>
            <a:chOff x="1184343" y="2449067"/>
            <a:chExt cx="10024081" cy="5595453"/>
          </a:xfrm>
        </p:grpSpPr>
        <p:pic>
          <p:nvPicPr>
            <p:cNvPr id="32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343" y="2449067"/>
              <a:ext cx="10024081" cy="559545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49530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 시스템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구현방법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 1001"/>
          <p:cNvGrpSpPr/>
          <p:nvPr/>
        </p:nvGrpSpPr>
        <p:grpSpPr>
          <a:xfrm>
            <a:off x="11143349" y="1749357"/>
            <a:ext cx="2783263" cy="2768165"/>
            <a:chOff x="1758307" y="3659892"/>
            <a:chExt cx="2546328" cy="2546328"/>
          </a:xfrm>
        </p:grpSpPr>
        <p:pic>
          <p:nvPicPr>
            <p:cNvPr id="22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307" y="3659892"/>
              <a:ext cx="2546328" cy="254632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1638565" y="297990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손님의 </a:t>
            </a:r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주문용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4" name="그룹 1002"/>
          <p:cNvGrpSpPr/>
          <p:nvPr/>
        </p:nvGrpSpPr>
        <p:grpSpPr>
          <a:xfrm>
            <a:off x="13193923" y="3269808"/>
            <a:ext cx="3170182" cy="3084239"/>
            <a:chOff x="6494576" y="2905544"/>
            <a:chExt cx="4153021" cy="4153021"/>
          </a:xfrm>
        </p:grpSpPr>
        <p:pic>
          <p:nvPicPr>
            <p:cNvPr id="2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3790624" y="461821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주인의 관리용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6" name="그룹 1005"/>
          <p:cNvGrpSpPr/>
          <p:nvPr/>
        </p:nvGrpSpPr>
        <p:grpSpPr>
          <a:xfrm>
            <a:off x="11863967" y="5961429"/>
            <a:ext cx="3107758" cy="3107758"/>
            <a:chOff x="11948539" y="3428175"/>
            <a:chExt cx="3107758" cy="3107758"/>
          </a:xfrm>
        </p:grpSpPr>
        <p:pic>
          <p:nvPicPr>
            <p:cNvPr id="27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8539" y="3428175"/>
              <a:ext cx="3107758" cy="310775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2050030" y="7192142"/>
            <a:ext cx="27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 구축을 통한 자재관리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3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49530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 시스템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구현방법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3440" y="2653550"/>
            <a:ext cx="909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손님의 </a:t>
            </a:r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주문용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1004"/>
          <p:cNvGrpSpPr/>
          <p:nvPr/>
        </p:nvGrpSpPr>
        <p:grpSpPr>
          <a:xfrm>
            <a:off x="853440" y="3022882"/>
            <a:ext cx="6568925" cy="4126865"/>
            <a:chOff x="1112010" y="3151576"/>
            <a:chExt cx="6568925" cy="4126865"/>
          </a:xfrm>
        </p:grpSpPr>
        <p:pic>
          <p:nvPicPr>
            <p:cNvPr id="11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10" y="3151576"/>
              <a:ext cx="6568925" cy="4126865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9677400" y="4610100"/>
            <a:ext cx="6795103" cy="4285640"/>
            <a:chOff x="8239919" y="3072189"/>
            <a:chExt cx="6795103" cy="4285640"/>
          </a:xfrm>
        </p:grpSpPr>
        <p:pic>
          <p:nvPicPr>
            <p:cNvPr id="14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9919" y="3072189"/>
              <a:ext cx="6795103" cy="4285640"/>
            </a:xfrm>
            <a:prstGeom prst="rect">
              <a:avLst/>
            </a:prstGeom>
          </p:spPr>
        </p:pic>
      </p:grpSp>
      <p:grpSp>
        <p:nvGrpSpPr>
          <p:cNvPr id="15" name="그룹 1002"/>
          <p:cNvGrpSpPr/>
          <p:nvPr/>
        </p:nvGrpSpPr>
        <p:grpSpPr>
          <a:xfrm>
            <a:off x="-1238311" y="-2103053"/>
            <a:ext cx="4153021" cy="4153021"/>
            <a:chOff x="6494576" y="2905544"/>
            <a:chExt cx="4153021" cy="415302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sp>
        <p:nvSpPr>
          <p:cNvPr id="3" name="톱니 모양의 오른쪽 화살표 2"/>
          <p:cNvSpPr/>
          <p:nvPr/>
        </p:nvSpPr>
        <p:spPr>
          <a:xfrm>
            <a:off x="8041285" y="5524500"/>
            <a:ext cx="1219200" cy="685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/>
          <p:cNvGrpSpPr/>
          <p:nvPr/>
        </p:nvGrpSpPr>
        <p:grpSpPr>
          <a:xfrm>
            <a:off x="11239499" y="423995"/>
            <a:ext cx="6805261" cy="6480818"/>
            <a:chOff x="6494576" y="2905544"/>
            <a:chExt cx="4153021" cy="4153021"/>
          </a:xfrm>
        </p:grpSpPr>
        <p:pic>
          <p:nvPicPr>
            <p:cNvPr id="2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49530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 시스템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구현방법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5543" y="2335768"/>
            <a:ext cx="909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주인의 관리용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5" name="그룹 1005"/>
          <p:cNvGrpSpPr/>
          <p:nvPr/>
        </p:nvGrpSpPr>
        <p:grpSpPr>
          <a:xfrm>
            <a:off x="9753600" y="4623707"/>
            <a:ext cx="7239000" cy="5001986"/>
            <a:chOff x="1050970" y="2872902"/>
            <a:chExt cx="6081483" cy="40543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970" y="2872902"/>
              <a:ext cx="6081483" cy="4054322"/>
            </a:xfrm>
            <a:prstGeom prst="rect">
              <a:avLst/>
            </a:prstGeom>
          </p:spPr>
        </p:pic>
      </p:grpSp>
      <p:grpSp>
        <p:nvGrpSpPr>
          <p:cNvPr id="17" name="그룹 1006"/>
          <p:cNvGrpSpPr/>
          <p:nvPr/>
        </p:nvGrpSpPr>
        <p:grpSpPr>
          <a:xfrm>
            <a:off x="990601" y="2705100"/>
            <a:ext cx="6553200" cy="4419600"/>
            <a:chOff x="8055052" y="2872902"/>
            <a:chExt cx="6599035" cy="4054322"/>
          </a:xfrm>
        </p:grpSpPr>
        <p:pic>
          <p:nvPicPr>
            <p:cNvPr id="18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5052" y="2872902"/>
              <a:ext cx="6599035" cy="4054322"/>
            </a:xfrm>
            <a:prstGeom prst="rect">
              <a:avLst/>
            </a:prstGeom>
          </p:spPr>
        </p:pic>
      </p:grpSp>
      <p:grpSp>
        <p:nvGrpSpPr>
          <p:cNvPr id="12" name="그룹 1002"/>
          <p:cNvGrpSpPr/>
          <p:nvPr/>
        </p:nvGrpSpPr>
        <p:grpSpPr>
          <a:xfrm>
            <a:off x="-1702461" y="-1602743"/>
            <a:ext cx="4153021" cy="4153021"/>
            <a:chOff x="6494576" y="2905544"/>
            <a:chExt cx="4153021" cy="4153021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sp>
        <p:nvSpPr>
          <p:cNvPr id="19" name="톱니 모양의 오른쪽 화살표 18"/>
          <p:cNvSpPr/>
          <p:nvPr/>
        </p:nvSpPr>
        <p:spPr>
          <a:xfrm>
            <a:off x="8039100" y="5829300"/>
            <a:ext cx="1219200" cy="6858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/>
          <p:cNvGrpSpPr/>
          <p:nvPr/>
        </p:nvGrpSpPr>
        <p:grpSpPr>
          <a:xfrm>
            <a:off x="11801122" y="4926743"/>
            <a:ext cx="6458575" cy="6551326"/>
            <a:chOff x="6494576" y="2905544"/>
            <a:chExt cx="4153021" cy="4153021"/>
          </a:xfrm>
        </p:grpSpPr>
        <p:pic>
          <p:nvPicPr>
            <p:cNvPr id="1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" name="그룹 1002"/>
          <p:cNvGrpSpPr/>
          <p:nvPr/>
        </p:nvGrpSpPr>
        <p:grpSpPr>
          <a:xfrm>
            <a:off x="-914400" y="-1944132"/>
            <a:ext cx="4153021" cy="4153021"/>
            <a:chOff x="6494576" y="2905544"/>
            <a:chExt cx="4153021" cy="4153021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55993" y="536076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주문 시스템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구현방법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5543" y="2335768"/>
            <a:ext cx="909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데이터베이스를 통한 자재관리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4" y="4344445"/>
            <a:ext cx="7777901" cy="518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15" y="2985801"/>
            <a:ext cx="7924800" cy="52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/>
          <p:cNvGrpSpPr/>
          <p:nvPr/>
        </p:nvGrpSpPr>
        <p:grpSpPr>
          <a:xfrm>
            <a:off x="9220200" y="4685172"/>
            <a:ext cx="6381905" cy="6064692"/>
            <a:chOff x="6494576" y="2905544"/>
            <a:chExt cx="4153021" cy="4153021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49530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자율주행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서빙로봇</a:t>
            </a:r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(EATS)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1007"/>
          <p:cNvGrpSpPr/>
          <p:nvPr/>
        </p:nvGrpSpPr>
        <p:grpSpPr>
          <a:xfrm>
            <a:off x="1066219" y="2156567"/>
            <a:ext cx="10142131" cy="5753648"/>
            <a:chOff x="1184343" y="2552707"/>
            <a:chExt cx="10142131" cy="5753648"/>
          </a:xfrm>
        </p:grpSpPr>
        <p:pic>
          <p:nvPicPr>
            <p:cNvPr id="11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343" y="2552707"/>
              <a:ext cx="10142131" cy="57536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066219" y="8388856"/>
            <a:ext cx="1539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검출된 영상을 제어를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담당하는 주행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라즈베리파이로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보내게 되고 주행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라즈베리파이는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수신하여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서보모터의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방향과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DC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모터의 속도를 제어하게 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영상을 통한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차선 검출 및 구동과 동시에 감지기부에선 적외선 센서와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초음파 감지기를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통해서 전방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후방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좌측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우측의 장애물을 인식하게 된다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장애물이 인식되지 않을 경우 다시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입력상태로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돌아가게 되고 만약 장애물이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감지 될 경우 주행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라즈베리파이는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DC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모터의 속도를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제어하게 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이러한 두 가지 루프를 목적지에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도착하기 전까지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반복적으로 실행하게 되고 목적지 도착 시 완료되며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끝나게 된다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" name="그룹 1002"/>
          <p:cNvGrpSpPr/>
          <p:nvPr/>
        </p:nvGrpSpPr>
        <p:grpSpPr>
          <a:xfrm>
            <a:off x="14401800" y="-2076511"/>
            <a:ext cx="4153021" cy="4153021"/>
            <a:chOff x="6494576" y="2905544"/>
            <a:chExt cx="4153021" cy="4153021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28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21771" y="7581900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495300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자율주행 </a:t>
            </a:r>
            <a:r>
              <a:rPr lang="ko-KR" altLang="en-US" sz="48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서빙로봇</a:t>
            </a:r>
            <a:r>
              <a:rPr lang="ko-KR" altLang="en-US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4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(EATS)</a:t>
            </a:r>
            <a:endParaRPr lang="ko-KR" alt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" name="그룹 1007"/>
          <p:cNvGrpSpPr/>
          <p:nvPr/>
        </p:nvGrpSpPr>
        <p:grpSpPr>
          <a:xfrm>
            <a:off x="838200" y="1714500"/>
            <a:ext cx="8116389" cy="6096000"/>
            <a:chOff x="1401341" y="3024752"/>
            <a:chExt cx="6825294" cy="4614145"/>
          </a:xfrm>
        </p:grpSpPr>
        <p:pic>
          <p:nvPicPr>
            <p:cNvPr id="14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41" y="3024752"/>
              <a:ext cx="6825294" cy="4614145"/>
            </a:xfrm>
            <a:prstGeom prst="rect">
              <a:avLst/>
            </a:prstGeom>
          </p:spPr>
        </p:pic>
      </p:grpSp>
      <p:grpSp>
        <p:nvGrpSpPr>
          <p:cNvPr id="15" name="그룹 1008"/>
          <p:cNvGrpSpPr/>
          <p:nvPr/>
        </p:nvGrpSpPr>
        <p:grpSpPr>
          <a:xfrm>
            <a:off x="9296400" y="3771900"/>
            <a:ext cx="8229600" cy="5486400"/>
            <a:chOff x="9949835" y="3097085"/>
            <a:chExt cx="7234468" cy="4614145"/>
          </a:xfrm>
        </p:grpSpPr>
        <p:pic>
          <p:nvPicPr>
            <p:cNvPr id="16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9835" y="3097085"/>
              <a:ext cx="7234468" cy="4614145"/>
            </a:xfrm>
            <a:prstGeom prst="rect">
              <a:avLst/>
            </a:prstGeom>
          </p:spPr>
        </p:pic>
      </p:grpSp>
      <p:grpSp>
        <p:nvGrpSpPr>
          <p:cNvPr id="11" name="그룹 1002"/>
          <p:cNvGrpSpPr/>
          <p:nvPr/>
        </p:nvGrpSpPr>
        <p:grpSpPr>
          <a:xfrm>
            <a:off x="14630400" y="-2076511"/>
            <a:ext cx="4153021" cy="4153021"/>
            <a:chOff x="6494576" y="2905544"/>
            <a:chExt cx="4153021" cy="4153021"/>
          </a:xfrm>
        </p:grpSpPr>
        <p:pic>
          <p:nvPicPr>
            <p:cNvPr id="1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sp>
        <p:nvSpPr>
          <p:cNvPr id="4" name="위쪽 화살표 설명선 3"/>
          <p:cNvSpPr/>
          <p:nvPr/>
        </p:nvSpPr>
        <p:spPr>
          <a:xfrm>
            <a:off x="4500153" y="2522081"/>
            <a:ext cx="1314996" cy="53582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왼쪽 화살표 설명선 4"/>
          <p:cNvSpPr/>
          <p:nvPr/>
        </p:nvSpPr>
        <p:spPr>
          <a:xfrm>
            <a:off x="5467758" y="4610100"/>
            <a:ext cx="2228442" cy="4572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초음파센서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032700"/>
            <a:ext cx="3666667" cy="34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3752381" cy="1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7540" y="3426118"/>
            <a:ext cx="3868311" cy="3868311"/>
            <a:chOff x="8497540" y="3426118"/>
            <a:chExt cx="3868311" cy="3868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7540" y="3426118"/>
              <a:ext cx="3868311" cy="3868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9155" y="5374888"/>
            <a:ext cx="3085539" cy="3085539"/>
            <a:chOff x="6609155" y="5374888"/>
            <a:chExt cx="3085539" cy="308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155" y="5374888"/>
              <a:ext cx="3085539" cy="3085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2552" y="3664517"/>
            <a:ext cx="2792861" cy="2792861"/>
            <a:chOff x="5262552" y="3664517"/>
            <a:chExt cx="2792861" cy="2792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20000">
              <a:off x="5262552" y="3664517"/>
              <a:ext cx="2792861" cy="2792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21687" y="1917541"/>
            <a:ext cx="2775440" cy="2775440"/>
            <a:chOff x="6621687" y="1917541"/>
            <a:chExt cx="2775440" cy="2775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540000">
              <a:off x="6621687" y="1917541"/>
              <a:ext cx="2775440" cy="2775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3218" y="3009352"/>
            <a:ext cx="4724989" cy="16696"/>
            <a:chOff x="633218" y="3009352"/>
            <a:chExt cx="4724989" cy="166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218" y="3009352"/>
              <a:ext cx="4724989" cy="166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74" y="1977699"/>
            <a:ext cx="2085714" cy="11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218" y="6825046"/>
            <a:ext cx="4724989" cy="16696"/>
            <a:chOff x="633218" y="6825046"/>
            <a:chExt cx="4724989" cy="166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218" y="6825046"/>
              <a:ext cx="4724989" cy="166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74" y="5793394"/>
            <a:ext cx="2542857" cy="11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12152" y="3009352"/>
            <a:ext cx="4724989" cy="16696"/>
            <a:chOff x="12512152" y="3009352"/>
            <a:chExt cx="4724989" cy="166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2152" y="3009352"/>
              <a:ext cx="4724989" cy="166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16746" y="1977699"/>
            <a:ext cx="3190476" cy="11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12152" y="6825046"/>
            <a:ext cx="4724989" cy="16696"/>
            <a:chOff x="12512152" y="6825046"/>
            <a:chExt cx="4724989" cy="16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2152" y="6825046"/>
              <a:ext cx="4724989" cy="166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16746" y="5793394"/>
            <a:ext cx="3209524" cy="11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81413" y="2226885"/>
            <a:ext cx="2361445" cy="2148915"/>
            <a:chOff x="6781413" y="2226885"/>
            <a:chExt cx="2361445" cy="21489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413" y="2226885"/>
              <a:ext cx="2361445" cy="21489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95914" y="3817416"/>
            <a:ext cx="1496571" cy="3085714"/>
            <a:chOff x="9895914" y="3817416"/>
            <a:chExt cx="1496571" cy="30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5914" y="3817416"/>
              <a:ext cx="1496571" cy="30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79213" y="6181797"/>
            <a:ext cx="2447769" cy="1471721"/>
            <a:chOff x="6979213" y="6181797"/>
            <a:chExt cx="2447769" cy="14717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9213" y="6181797"/>
              <a:ext cx="2447769" cy="14717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60285" y="4046601"/>
            <a:ext cx="2097740" cy="2131037"/>
            <a:chOff x="5560285" y="4046601"/>
            <a:chExt cx="2097740" cy="21310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0285" y="4046601"/>
              <a:ext cx="2097740" cy="2131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4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127576" cy="3200793"/>
            <a:chOff x="0" y="0"/>
            <a:chExt cx="13127576" cy="3200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0605" y="-370605"/>
              <a:ext cx="4742857" cy="4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839" y="1973677"/>
              <a:ext cx="3552381" cy="95238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782" y="493167"/>
              <a:ext cx="2619048" cy="14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055" y="3303139"/>
            <a:ext cx="7981584" cy="5467385"/>
            <a:chOff x="361055" y="3303139"/>
            <a:chExt cx="7981584" cy="5467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055" y="3303139"/>
              <a:ext cx="7981584" cy="5467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9957" y="4219875"/>
            <a:ext cx="2407780" cy="1845964"/>
            <a:chOff x="8579957" y="4219875"/>
            <a:chExt cx="2407780" cy="18459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9957" y="4219875"/>
              <a:ext cx="2407780" cy="1845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7716" y="3200793"/>
            <a:ext cx="6700962" cy="5569731"/>
            <a:chOff x="11277716" y="3200793"/>
            <a:chExt cx="6700962" cy="55697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716" y="3200793"/>
              <a:ext cx="6700962" cy="5569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8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10674" cy="3027859"/>
            <a:chOff x="0" y="0"/>
            <a:chExt cx="10910674" cy="3027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8021" y="-308021"/>
              <a:ext cx="3790476" cy="36952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637" y="1559243"/>
              <a:ext cx="4295238" cy="166666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0143" y="409883"/>
              <a:ext cx="3419048" cy="1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47" y="3564181"/>
            <a:ext cx="7216808" cy="4609736"/>
            <a:chOff x="680847" y="3564181"/>
            <a:chExt cx="7216808" cy="46097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847" y="3564181"/>
              <a:ext cx="7216808" cy="460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7143" y="4614013"/>
            <a:ext cx="2803530" cy="2149373"/>
            <a:chOff x="8107143" y="4614013"/>
            <a:chExt cx="2803530" cy="21493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7143" y="4614013"/>
              <a:ext cx="2803530" cy="2149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2090" y="1773987"/>
            <a:ext cx="5799574" cy="6399930"/>
            <a:chOff x="11582090" y="1773987"/>
            <a:chExt cx="5799574" cy="63999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090" y="1773987"/>
              <a:ext cx="5799574" cy="6399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5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5474" y="1063959"/>
            <a:ext cx="10866667" cy="30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273732"/>
            <a:ext cx="2219048" cy="19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273732"/>
            <a:ext cx="2085714" cy="19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952381" cy="6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1" y="5690506"/>
            <a:ext cx="1342857" cy="9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1714286" cy="6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8811" y="5690506"/>
            <a:ext cx="1342857" cy="476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6470458"/>
            <a:ext cx="2057143" cy="19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2477" y="6470458"/>
            <a:ext cx="2047619" cy="1904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4573" y="7255430"/>
            <a:ext cx="1714286" cy="6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9811" y="7887230"/>
            <a:ext cx="1409524" cy="9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3573" y="7255430"/>
            <a:ext cx="1704762" cy="6571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09582" y="7887230"/>
            <a:ext cx="2247619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81390" cy="2952144"/>
            <a:chOff x="0" y="0"/>
            <a:chExt cx="10981390" cy="2952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0017" y="-310017"/>
              <a:ext cx="3723810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287" y="1684288"/>
              <a:ext cx="6885714" cy="81904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5635" y="412539"/>
              <a:ext cx="3457143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224" y="2952144"/>
            <a:ext cx="6448490" cy="4296306"/>
            <a:chOff x="699224" y="2952144"/>
            <a:chExt cx="6448490" cy="4296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24" y="2952144"/>
              <a:ext cx="6448490" cy="4296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8013" y="5322046"/>
            <a:ext cx="6773834" cy="4662605"/>
            <a:chOff x="7458013" y="5322046"/>
            <a:chExt cx="6773834" cy="46626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8013" y="5322046"/>
              <a:ext cx="6773834" cy="466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3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058" y="0"/>
            <a:ext cx="10981391" cy="2576878"/>
            <a:chOff x="-17058" y="0"/>
            <a:chExt cx="10981391" cy="2576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7075" y="-310017"/>
              <a:ext cx="3742857" cy="37142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3230" y="1684288"/>
              <a:ext cx="7352381" cy="81904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8577" y="412539"/>
              <a:ext cx="2714286" cy="1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883" y="5142857"/>
            <a:ext cx="2317126" cy="2542855"/>
            <a:chOff x="7166883" y="5142857"/>
            <a:chExt cx="2317126" cy="2542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883" y="5142857"/>
              <a:ext cx="2317126" cy="2542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7245" y="1994099"/>
            <a:ext cx="4180401" cy="4180401"/>
            <a:chOff x="2777245" y="1994099"/>
            <a:chExt cx="4180401" cy="41804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7245" y="1994099"/>
              <a:ext cx="4180401" cy="4180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4009" y="2491590"/>
            <a:ext cx="4533601" cy="3014845"/>
            <a:chOff x="9484009" y="2491590"/>
            <a:chExt cx="4533601" cy="3014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4009" y="2491590"/>
              <a:ext cx="4533601" cy="3014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665" y="6552082"/>
            <a:ext cx="4937585" cy="3289666"/>
            <a:chOff x="10063665" y="6552082"/>
            <a:chExt cx="4937585" cy="3289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3665" y="6552082"/>
              <a:ext cx="4937585" cy="3289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5238" y="6414285"/>
            <a:ext cx="5351235" cy="3565260"/>
            <a:chOff x="1555238" y="6414285"/>
            <a:chExt cx="5351235" cy="35652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5238" y="6414285"/>
              <a:ext cx="5351235" cy="3565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9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1439688"/>
            <a:ext cx="5380952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67043" y="-55376"/>
            <a:ext cx="32019800" cy="12232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0728" y="8514645"/>
            <a:ext cx="12415526" cy="333021"/>
            <a:chOff x="3830728" y="8514645"/>
            <a:chExt cx="12415526" cy="3330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0728" y="8514645"/>
              <a:ext cx="12415526" cy="33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3157" y="7684169"/>
            <a:ext cx="5764048" cy="333021"/>
            <a:chOff x="10463157" y="7684169"/>
            <a:chExt cx="5764048" cy="3330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3157" y="7684169"/>
              <a:ext cx="5764048" cy="3330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58800" y="4311004"/>
            <a:ext cx="3834371" cy="333021"/>
            <a:chOff x="4158800" y="4311004"/>
            <a:chExt cx="3834371" cy="3330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8800" y="4311004"/>
              <a:ext cx="3834371" cy="333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38275" y="5142857"/>
            <a:ext cx="5333253" cy="333021"/>
            <a:chOff x="5038275" y="5142857"/>
            <a:chExt cx="5333253" cy="3330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8275" y="5142857"/>
              <a:ext cx="5333253" cy="333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1021" y="5961003"/>
            <a:ext cx="3543526" cy="333021"/>
            <a:chOff x="6491021" y="5961003"/>
            <a:chExt cx="3543526" cy="333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1021" y="5961003"/>
              <a:ext cx="3543526" cy="333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810052"/>
            <a:ext cx="5691763" cy="333021"/>
            <a:chOff x="9142857" y="6810052"/>
            <a:chExt cx="5691763" cy="333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6810052"/>
              <a:ext cx="5691763" cy="33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2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413" y="1720465"/>
            <a:ext cx="11000000" cy="7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613050"/>
            <a:ext cx="5057143" cy="6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2883" y="8083731"/>
            <a:ext cx="3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032700"/>
            <a:ext cx="4285714" cy="34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323810" cy="1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146" y="2504388"/>
            <a:ext cx="7000000" cy="11782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7 ExtraBold" pitchFamily="34" charset="0"/>
              </a:rPr>
              <a:t>팀 : 응</a:t>
            </a:r>
            <a:r>
              <a:rPr lang="en-US" sz="5000" kern="0" spc="-300" dirty="0" smtClean="0">
                <a:solidFill>
                  <a:srgbClr val="5D6DBE"/>
                </a:solidFill>
                <a:latin typeface="에스코어 드림 5 Medium"/>
                <a:ea typeface="나눔고딕코딩" panose="020D0009000000000000" pitchFamily="49" charset="-127"/>
                <a:cs typeface="에스코어 드림 7 ExtraBold" pitchFamily="34" charset="0"/>
              </a:rPr>
              <a:t>하</a:t>
            </a:r>
            <a:r>
              <a:rPr lang="en-US" sz="5000" kern="0" spc="-3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7 ExtraBold" pitchFamily="34" charset="0"/>
              </a:rPr>
              <a:t>결</a:t>
            </a:r>
            <a:r>
              <a:rPr lang="en-US" sz="5000" kern="0" spc="-300" dirty="0" smtClean="0">
                <a:solidFill>
                  <a:srgbClr val="5D6DBE"/>
                </a:solidFill>
                <a:latin typeface="에스코어 드림 5 Medium"/>
                <a:ea typeface="나눔고딕코딩" panose="020D0009000000000000" pitchFamily="49" charset="-127"/>
                <a:cs typeface="에스코어 드림 7 ExtraBold" pitchFamily="34" charset="0"/>
              </a:rPr>
              <a:t>로</a:t>
            </a:r>
            <a:endParaRPr lang="en-US" dirty="0">
              <a:latin typeface="에스코어 드림 5 Medium"/>
              <a:ea typeface="나눔고딕코딩" panose="020D0009000000000000" pitchFamily="49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589568" y="452611"/>
            <a:ext cx="2382769" cy="35115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-100" dirty="0" smtClean="0">
                <a:solidFill>
                  <a:srgbClr val="4C4747"/>
                </a:solidFill>
                <a:latin typeface="에스코어 드림 4 Regular" pitchFamily="34" charset="0"/>
                <a:cs typeface="에스코어 드림 4 Regular" pitchFamily="34" charset="0"/>
              </a:rPr>
              <a:t>소개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6834318" y="252615"/>
            <a:ext cx="582284" cy="61291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200" dirty="0" smtClean="0">
                <a:solidFill>
                  <a:srgbClr val="4C4747"/>
                </a:solidFill>
                <a:latin typeface="에스코어 드림 4 Regular" pitchFamily="34" charset="0"/>
                <a:cs typeface="에스코어 드림 4 Regular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5629790" y="4511143"/>
            <a:ext cx="12443338" cy="28177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시스템 </a:t>
            </a:r>
            <a:r>
              <a:rPr lang="en-US" sz="2400" kern="0" spc="-100" dirty="0" err="1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설계시</a:t>
            </a:r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모듈은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독립적으로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-&gt;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응집도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높게</a:t>
            </a:r>
            <a:endParaRPr lang="en-US" altLang="ko-KR" sz="2400" kern="0" spc="-100" dirty="0">
              <a:solidFill>
                <a:srgbClr val="4C4747"/>
              </a:solidFill>
              <a:latin typeface="에스코어 드림 5 Medium"/>
              <a:ea typeface="나눔고딕코딩" panose="020D0009000000000000" pitchFamily="49" charset="-127"/>
              <a:cs typeface="에스코어 드림 3 Light" pitchFamily="34" charset="0"/>
            </a:endParaRPr>
          </a:p>
          <a:p>
            <a:pPr algn="just"/>
            <a:r>
              <a:rPr lang="en-US" altLang="ko-KR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		 </a:t>
            </a:r>
            <a:r>
              <a:rPr lang="en-US" altLang="ko-KR" sz="2400" kern="0" spc="-100" dirty="0" err="1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모듈간</a:t>
            </a:r>
            <a:r>
              <a:rPr lang="en-US" altLang="ko-KR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영향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줄이기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-&gt;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결합도</a:t>
            </a:r>
            <a:r>
              <a:rPr lang="en-US" altLang="ko-KR" sz="2400" kern="0" spc="-100" dirty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 </a:t>
            </a:r>
            <a:r>
              <a:rPr lang="en-US" altLang="ko-KR" sz="2400" kern="0" spc="-100" dirty="0" err="1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낮게</a:t>
            </a:r>
            <a:endParaRPr lang="en-US" altLang="ko-KR" sz="2400" kern="0" spc="-100" dirty="0">
              <a:solidFill>
                <a:srgbClr val="4C4747"/>
              </a:solidFill>
              <a:latin typeface="에스코어 드림 5 Medium"/>
              <a:ea typeface="나눔고딕코딩" panose="020D0009000000000000" pitchFamily="49" charset="-127"/>
              <a:cs typeface="에스코어 드림 3 Light" pitchFamily="34" charset="0"/>
            </a:endParaRPr>
          </a:p>
          <a:p>
            <a:pPr algn="just"/>
            <a:endParaRPr lang="en-US" sz="2400" kern="0" spc="-100" dirty="0" smtClean="0">
              <a:solidFill>
                <a:srgbClr val="4C4747"/>
              </a:solidFill>
              <a:latin typeface="에스코어 드림 5 Medium"/>
              <a:ea typeface="나눔고딕코딩" panose="020D0009000000000000" pitchFamily="49" charset="-127"/>
              <a:cs typeface="에스코어 드림 3 Light" pitchFamily="34" charset="0"/>
            </a:endParaRP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                         </a:t>
            </a: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앞으로 개발에 임하게될 마음가짐 </a:t>
            </a:r>
            <a:endParaRPr lang="en-US" dirty="0">
              <a:latin typeface="에스코어 드림 5 Medium"/>
              <a:ea typeface="나눔고딕코딩" panose="020D0009000000000000" pitchFamily="49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252433" y="3709195"/>
            <a:ext cx="9587465" cy="778362"/>
            <a:chOff x="5252433" y="3709195"/>
            <a:chExt cx="9587465" cy="778362"/>
          </a:xfrm>
        </p:grpSpPr>
        <p:sp>
          <p:nvSpPr>
            <p:cNvPr id="13" name="Object 13"/>
            <p:cNvSpPr txBox="1"/>
            <p:nvPr/>
          </p:nvSpPr>
          <p:spPr>
            <a:xfrm>
              <a:off x="5668469" y="3709195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3000" kern="0" spc="-200" dirty="0" err="1">
                  <a:solidFill>
                    <a:srgbClr val="4C4747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응집도는</a:t>
              </a:r>
              <a:r>
                <a:rPr lang="en-US" altLang="ko-KR" sz="3000" kern="0" spc="-200" dirty="0">
                  <a:solidFill>
                    <a:srgbClr val="4C4747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 </a:t>
              </a:r>
              <a:r>
                <a:rPr lang="en-US" altLang="ko-KR" sz="3000" kern="0" spc="-200" dirty="0" smtClean="0">
                  <a:solidFill>
                    <a:srgbClr val="4C4747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High, </a:t>
              </a:r>
              <a:r>
                <a:rPr lang="en-US" sz="3000" kern="0" spc="-200" dirty="0" err="1" smtClean="0">
                  <a:solidFill>
                    <a:srgbClr val="4C4747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결합도는</a:t>
              </a:r>
              <a:r>
                <a:rPr lang="en-US" sz="3000" kern="0" spc="-200" dirty="0" smtClean="0">
                  <a:solidFill>
                    <a:srgbClr val="4C4747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 Low!</a:t>
              </a:r>
              <a:endParaRPr lang="en-US" dirty="0">
                <a:latin typeface="에스코어 드림 5 Medium"/>
                <a:ea typeface="나눔고딕코딩" panose="020D0009000000000000" pitchFamily="49" charset="-127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5252433" y="3925363"/>
              <a:ext cx="160149" cy="160149"/>
              <a:chOff x="5252433" y="3925363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52433" y="3925363"/>
                <a:ext cx="160149" cy="1601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33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660" y="2556993"/>
            <a:ext cx="7000000" cy="11782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300" dirty="0" smtClean="0">
                <a:solidFill>
                  <a:srgbClr val="4C4747"/>
                </a:solidFill>
                <a:latin typeface="에스코어 드림 7 ExtraBold" pitchFamily="34" charset="0"/>
                <a:cs typeface="에스코어 드림 7 ExtraBold" pitchFamily="34" charset="0"/>
              </a:rPr>
              <a:t>EATS 프로젝트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589568" y="452611"/>
            <a:ext cx="2382769" cy="35115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-100" dirty="0" smtClean="0">
                <a:solidFill>
                  <a:srgbClr val="4C4747"/>
                </a:solidFill>
                <a:latin typeface="에스코어 드림 4 Regular" pitchFamily="34" charset="0"/>
                <a:cs typeface="에스코어 드림 4 Regular" pitchFamily="34" charset="0"/>
              </a:rPr>
              <a:t>소개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6834318" y="252615"/>
            <a:ext cx="582284" cy="61291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200" dirty="0" smtClean="0">
                <a:solidFill>
                  <a:srgbClr val="4C4747"/>
                </a:solidFill>
                <a:latin typeface="에스코어 드림 4 Regular" pitchFamily="34" charset="0"/>
                <a:cs typeface="에스코어 드림 4 Regular" pitchFamily="34" charset="0"/>
              </a:rPr>
              <a:t>01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53463" y="3385642"/>
            <a:ext cx="6114286" cy="518908"/>
            <a:chOff x="1353463" y="3385642"/>
            <a:chExt cx="6114286" cy="518908"/>
          </a:xfrm>
        </p:grpSpPr>
        <p:sp>
          <p:nvSpPr>
            <p:cNvPr id="12" name="Object 12"/>
            <p:cNvSpPr txBox="1"/>
            <p:nvPr/>
          </p:nvSpPr>
          <p:spPr>
            <a:xfrm>
              <a:off x="1353463" y="3385642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kern="0" spc="-200" dirty="0" smtClean="0">
                  <a:solidFill>
                    <a:srgbClr val="3A4CA8"/>
                  </a:solidFill>
                  <a:latin typeface="에스코어 드림 5 Medium" pitchFamily="34" charset="0"/>
                  <a:cs typeface="에스코어 드림 5 Medium" pitchFamily="34" charset="0"/>
                </a:rPr>
                <a:t>E</a:t>
              </a:r>
              <a:r>
                <a:rPr lang="en-US" sz="3000" kern="0" spc="-200" dirty="0" smtClean="0">
                  <a:solidFill>
                    <a:srgbClr val="4C4747"/>
                  </a:solidFill>
                  <a:latin typeface="에스코어 드림 5 Medium" pitchFamily="34" charset="0"/>
                  <a:cs typeface="에스코어 드림 5 Medium" pitchFamily="34" charset="0"/>
                </a:rPr>
                <a:t>nterpirse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782132" y="3890174"/>
            <a:ext cx="6114286" cy="518908"/>
            <a:chOff x="1782132" y="3890174"/>
            <a:chExt cx="6114286" cy="518908"/>
          </a:xfrm>
        </p:grpSpPr>
        <p:sp>
          <p:nvSpPr>
            <p:cNvPr id="15" name="Object 15"/>
            <p:cNvSpPr txBox="1"/>
            <p:nvPr/>
          </p:nvSpPr>
          <p:spPr>
            <a:xfrm>
              <a:off x="1782132" y="3890174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kern="0" spc="-200" dirty="0" smtClean="0">
                  <a:solidFill>
                    <a:srgbClr val="5D6DBE"/>
                  </a:solidFill>
                  <a:latin typeface="에스코어 드림 5 Medium" pitchFamily="34" charset="0"/>
                  <a:cs typeface="에스코어 드림 5 Medium" pitchFamily="34" charset="0"/>
                </a:rPr>
                <a:t>A</a:t>
              </a:r>
              <a:r>
                <a:rPr lang="en-US" sz="3000" kern="0" spc="-200" dirty="0" smtClean="0">
                  <a:solidFill>
                    <a:srgbClr val="4C4747"/>
                  </a:solidFill>
                  <a:latin typeface="에스코어 드림 5 Medium" pitchFamily="34" charset="0"/>
                  <a:cs typeface="에스코어 드림 5 Medium" pitchFamily="34" charset="0"/>
                </a:rPr>
                <a:t>utomation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2060287" y="4409083"/>
            <a:ext cx="6114286" cy="518908"/>
            <a:chOff x="2060287" y="4409083"/>
            <a:chExt cx="6114286" cy="518908"/>
          </a:xfrm>
        </p:grpSpPr>
        <p:sp>
          <p:nvSpPr>
            <p:cNvPr id="18" name="Object 18"/>
            <p:cNvSpPr txBox="1"/>
            <p:nvPr/>
          </p:nvSpPr>
          <p:spPr>
            <a:xfrm>
              <a:off x="2060287" y="4409083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kern="0" spc="-200" dirty="0" smtClean="0">
                  <a:solidFill>
                    <a:srgbClr val="5D6DBE"/>
                  </a:solidFill>
                  <a:latin typeface="에스코어 드림 5 Medium" pitchFamily="34" charset="0"/>
                  <a:cs typeface="에스코어 드림 5 Medium" pitchFamily="34" charset="0"/>
                </a:rPr>
                <a:t>T</a:t>
              </a:r>
              <a:r>
                <a:rPr lang="en-US" sz="3000" kern="0" spc="-200" dirty="0" smtClean="0">
                  <a:solidFill>
                    <a:srgbClr val="4C4747"/>
                  </a:solidFill>
                  <a:latin typeface="에스코어 드림 5 Medium" pitchFamily="34" charset="0"/>
                  <a:cs typeface="에스코어 드림 5 Medium" pitchFamily="34" charset="0"/>
                </a:rPr>
                <a:t>able Serving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2669188" y="4911460"/>
            <a:ext cx="6114286" cy="518908"/>
            <a:chOff x="2669188" y="4911460"/>
            <a:chExt cx="6114286" cy="518908"/>
          </a:xfrm>
        </p:grpSpPr>
        <p:sp>
          <p:nvSpPr>
            <p:cNvPr id="21" name="Object 21"/>
            <p:cNvSpPr txBox="1"/>
            <p:nvPr/>
          </p:nvSpPr>
          <p:spPr>
            <a:xfrm>
              <a:off x="2669188" y="4911460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kern="0" spc="-200" dirty="0" smtClean="0">
                  <a:solidFill>
                    <a:srgbClr val="5D6DBE"/>
                  </a:solidFill>
                  <a:latin typeface="에스코어 드림 5 Medium" pitchFamily="34" charset="0"/>
                  <a:cs typeface="에스코어 드림 5 Medium" pitchFamily="34" charset="0"/>
                </a:rPr>
                <a:t>S</a:t>
              </a:r>
              <a:r>
                <a:rPr lang="en-US" sz="3000" kern="0" spc="-200" dirty="0" smtClean="0">
                  <a:solidFill>
                    <a:srgbClr val="4C4747"/>
                  </a:solidFill>
                  <a:latin typeface="에스코어 드림 5 Medium" pitchFamily="34" charset="0"/>
                  <a:cs typeface="에스코어 드림 5 Medium" pitchFamily="34" charset="0"/>
                </a:rPr>
                <a:t>ystem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5844158" y="2596784"/>
            <a:ext cx="6530316" cy="518908"/>
            <a:chOff x="5844158" y="2596784"/>
            <a:chExt cx="6530316" cy="518908"/>
          </a:xfrm>
        </p:grpSpPr>
        <p:sp>
          <p:nvSpPr>
            <p:cNvPr id="24" name="Object 24"/>
            <p:cNvSpPr txBox="1"/>
            <p:nvPr/>
          </p:nvSpPr>
          <p:spPr>
            <a:xfrm>
              <a:off x="6260188" y="2596784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 smtClean="0">
                  <a:solidFill>
                    <a:srgbClr val="000000"/>
                  </a:solidFill>
                  <a:latin typeface="에스코어 드림 5 Medium"/>
                  <a:ea typeface="나눔고딕코딩" panose="020D0009000000000000" pitchFamily="49" charset="-127"/>
                  <a:cs typeface="에스코어 드림 5 Medium" pitchFamily="34" charset="0"/>
                </a:rPr>
                <a:t>1인 소자본 창업의 증가</a:t>
              </a:r>
              <a:endParaRPr lang="en-US" dirty="0">
                <a:latin typeface="에스코어 드림 5 Medium"/>
                <a:ea typeface="나눔고딕코딩" panose="020D0009000000000000" pitchFamily="49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5844158" y="2812949"/>
              <a:ext cx="160149" cy="160149"/>
              <a:chOff x="5844158" y="2812949"/>
              <a:chExt cx="160149" cy="160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44158" y="281294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844158" y="5939133"/>
            <a:ext cx="6530312" cy="518908"/>
            <a:chOff x="5844158" y="5939133"/>
            <a:chExt cx="6530312" cy="518908"/>
          </a:xfrm>
        </p:grpSpPr>
        <p:sp>
          <p:nvSpPr>
            <p:cNvPr id="30" name="Object 30"/>
            <p:cNvSpPr txBox="1"/>
            <p:nvPr/>
          </p:nvSpPr>
          <p:spPr>
            <a:xfrm>
              <a:off x="6260185" y="5939133"/>
              <a:ext cx="9171429" cy="7783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dirty="0" smtClean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그에 맞는 특화된 시스템이 필요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5844158" y="6155298"/>
              <a:ext cx="160149" cy="160149"/>
              <a:chOff x="5844158" y="6155298"/>
              <a:chExt cx="160149" cy="1601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44158" y="6155298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35" name="Object 35"/>
          <p:cNvSpPr txBox="1"/>
          <p:nvPr/>
        </p:nvSpPr>
        <p:spPr>
          <a:xfrm>
            <a:off x="6136688" y="3264363"/>
            <a:ext cx="10316109" cy="28177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1. 중 · 대형매장에 비해 상대적으로 작은 코로나 피해</a:t>
            </a: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2. 인건비를 비롯한 인적 자원 문제</a:t>
            </a: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3. 점차 회식이 줄어들고 혼밥, 혼술이 유행 </a:t>
            </a: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5 Medium"/>
                <a:ea typeface="나눔고딕코딩" panose="020D0009000000000000" pitchFamily="49" charset="-127"/>
                <a:cs typeface="에스코어 드림 3 Light" pitchFamily="34" charset="0"/>
              </a:rPr>
              <a:t>    -&gt;  외식 소비 형태의 변화</a:t>
            </a:r>
            <a:endParaRPr lang="en-US" dirty="0">
              <a:latin typeface="에스코어 드림 5 Medium"/>
              <a:ea typeface="나눔고딕코딩" panose="020D0009000000000000" pitchFamily="49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36686" y="6599114"/>
            <a:ext cx="10316109" cy="1394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3 Light" pitchFamily="34" charset="0"/>
                <a:cs typeface="에스코어 드림 3 Light" pitchFamily="34" charset="0"/>
              </a:rPr>
              <a:t>서빙 로봇과 1인 매장 관리 프로그램을 이용한</a:t>
            </a:r>
          </a:p>
          <a:p>
            <a:pPr algn="just"/>
            <a:r>
              <a:rPr lang="en-US" sz="2400" kern="0" spc="-100" dirty="0" smtClean="0">
                <a:solidFill>
                  <a:srgbClr val="4C4747"/>
                </a:solidFill>
                <a:latin typeface="에스코어 드림 3 Light" pitchFamily="34" charset="0"/>
                <a:cs typeface="에스코어 드림 3 Light" pitchFamily="34" charset="0"/>
              </a:rPr>
              <a:t>소규모 매장 친화적 시스템 EATS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263303" y="3375946"/>
            <a:ext cx="4473193" cy="3533823"/>
            <a:chOff x="13263303" y="3375946"/>
            <a:chExt cx="4473193" cy="35338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3303" y="3375946"/>
              <a:ext cx="4473193" cy="3533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058" y="2032700"/>
            <a:ext cx="3733333" cy="34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9" y="5005527"/>
            <a:ext cx="3780952" cy="1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8307" y="3659892"/>
            <a:ext cx="2546328" cy="2546328"/>
            <a:chOff x="1758307" y="3659892"/>
            <a:chExt cx="2546328" cy="2546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307" y="3659892"/>
              <a:ext cx="2546328" cy="2546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4576" y="2905544"/>
            <a:ext cx="4153021" cy="4153021"/>
            <a:chOff x="6494576" y="2905544"/>
            <a:chExt cx="4153021" cy="4153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4576" y="2905544"/>
              <a:ext cx="4153021" cy="4153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0168" y="4519136"/>
            <a:ext cx="2953499" cy="2953499"/>
            <a:chOff x="3830168" y="4519136"/>
            <a:chExt cx="2953499" cy="29534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0168" y="4519136"/>
              <a:ext cx="2953499" cy="29534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8059" y="5691944"/>
            <a:ext cx="1438095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8539" y="3428175"/>
            <a:ext cx="3107758" cy="3107758"/>
            <a:chOff x="11948539" y="3428175"/>
            <a:chExt cx="3107758" cy="31077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8539" y="3428175"/>
              <a:ext cx="3107758" cy="31077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4269" y="4986796"/>
            <a:ext cx="2438847" cy="2438847"/>
            <a:chOff x="10064269" y="4986796"/>
            <a:chExt cx="2438847" cy="24388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4269" y="4986796"/>
              <a:ext cx="2438847" cy="24388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5382" y="4718225"/>
            <a:ext cx="1409524" cy="5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7333" y="4701089"/>
            <a:ext cx="2514286" cy="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0001" y="5985630"/>
            <a:ext cx="1314286" cy="561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3556" y="4579437"/>
            <a:ext cx="1676190" cy="1133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002" y="1439688"/>
            <a:ext cx="2923810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495300"/>
            <a:ext cx="15687674" cy="90987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95299"/>
            <a:ext cx="15687675" cy="90987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4600" y="1063697"/>
            <a:ext cx="6457950" cy="10429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4600" y="2607097"/>
            <a:ext cx="9415463" cy="15287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4600" y="4636271"/>
            <a:ext cx="10629900" cy="22717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3749" y="7598826"/>
            <a:ext cx="7658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90951 -0.01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82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-0.77774 -0.0428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3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94557 -0.0592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9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48148E-6 L -0.54414 -0.0937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14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032700"/>
            <a:ext cx="4000000" cy="34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304762" cy="14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253</Words>
  <Application>Microsoft Office PowerPoint</Application>
  <PresentationFormat>사용자 지정</PresentationFormat>
  <Paragraphs>39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?? ??</vt:lpstr>
      <vt:lpstr>HY헤드라인M</vt:lpstr>
      <vt:lpstr>나눔고딕코딩</vt:lpstr>
      <vt:lpstr>에스코어 드림 3 Light</vt:lpstr>
      <vt:lpstr>에스코어 드림 4 Regular</vt:lpstr>
      <vt:lpstr>에스코어 드림 5 Medium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9</cp:revision>
  <dcterms:created xsi:type="dcterms:W3CDTF">2021-04-06T15:52:45Z</dcterms:created>
  <dcterms:modified xsi:type="dcterms:W3CDTF">2021-04-06T08:17:47Z</dcterms:modified>
</cp:coreProperties>
</file>